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1489" r:id="rId2"/>
    <p:sldId id="1493" r:id="rId3"/>
    <p:sldId id="1495" r:id="rId4"/>
    <p:sldId id="1497" r:id="rId5"/>
    <p:sldId id="1496" r:id="rId6"/>
    <p:sldId id="1498" r:id="rId7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770F88-5400-40A4-8318-9C7E400ABD9E}" v="206" dt="2025-09-04T10:12:32.4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Dark Style 1 - Ac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425" autoAdjust="0"/>
    <p:restoredTop sz="94483" autoAdjust="0"/>
  </p:normalViewPr>
  <p:slideViewPr>
    <p:cSldViewPr>
      <p:cViewPr varScale="1">
        <p:scale>
          <a:sx n="88" d="100"/>
          <a:sy n="88" d="100"/>
        </p:scale>
        <p:origin x="132" y="57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B80BB79-113F-4CF2-95C1-AC91C2EACDF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69DE44-B71A-46CF-AE4A-E4DEE076361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B2EB1-D603-4D19-AE9D-261828F45D23}" type="datetimeFigureOut">
              <a:rPr lang="en-US" smtClean="0"/>
              <a:t>9/5/2025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EFC8E9-DDD2-4DDF-A79A-C95DB27271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AFE44-B980-45AA-9E81-5B16FC30C4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F29603-D62B-46C5-9E78-603E5D1EE7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993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2C975253-8E37-4B0B-8F82-DCC1D8C4C897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1C867BA1-2576-476A-83E4-7A32672412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5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- One column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7DD79FA7-2197-9B5C-7A44-FA870E0C4A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7305" y="1060704"/>
            <a:ext cx="6275832" cy="4949869"/>
          </a:xfrm>
        </p:spPr>
        <p:txBody>
          <a:bodyPr lIns="0" rIns="0">
            <a:normAutofit/>
          </a:bodyPr>
          <a:lstStyle>
            <a:lvl1pPr marL="457200" indent="-457200">
              <a:buClr>
                <a:srgbClr val="003493"/>
              </a:buClr>
              <a:buFont typeface="Wingdings" pitchFamily="2" charset="2"/>
              <a:buChar char="§"/>
              <a:defRPr sz="3200"/>
            </a:lvl1pPr>
            <a:lvl2pPr>
              <a:defRPr/>
            </a:lvl2pPr>
            <a:lvl3pPr>
              <a:defRPr/>
            </a:lvl3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8" name="Picture Placeholder 25">
            <a:extLst>
              <a:ext uri="{FF2B5EF4-FFF2-40B4-BE49-F238E27FC236}">
                <a16:creationId xmlns:a16="http://schemas.microsoft.com/office/drawing/2014/main" id="{2B70A54A-6B8C-2C8D-29C6-95161495666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121334" y="1060703"/>
            <a:ext cx="4543362" cy="4949870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ctr">
              <a:buNone/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add a photo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813DEDE9-D175-C9B7-48F5-54A0A81F14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6986"/>
            <a:ext cx="10515600" cy="751509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algn="ctr">
              <a:defRPr b="1"/>
            </a:lvl1pPr>
          </a:lstStyle>
          <a:p>
            <a:r>
              <a:rPr lang="en-US" dirty="0"/>
              <a:t>Slide with bullets and image</a:t>
            </a:r>
          </a:p>
        </p:txBody>
      </p:sp>
    </p:spTree>
    <p:extLst>
      <p:ext uri="{BB962C8B-B14F-4D97-AF65-F5344CB8AC3E}">
        <p14:creationId xmlns:p14="http://schemas.microsoft.com/office/powerpoint/2010/main" val="39301535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-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CA262C4-5CA3-30B2-6C4F-E0C70785CD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0854" y="6515100"/>
            <a:ext cx="960896" cy="365760"/>
          </a:xfrm>
          <a:prstGeom prst="rect">
            <a:avLst/>
          </a:prstGeom>
        </p:spPr>
      </p:pic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736EBBE4-34CE-DA5A-BF05-125F0251B41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7879" y="1355726"/>
            <a:ext cx="3344331" cy="8239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Header 1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2014CE47-B2E3-97F0-8A0A-992FDE58A431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4424138" y="1332866"/>
            <a:ext cx="3344331" cy="8239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Header 2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73D9148-B4D1-B0FE-B52E-D90D5C7E204E}"/>
              </a:ext>
            </a:extLst>
          </p:cNvPr>
          <p:cNvSpPr>
            <a:spLocks noGrp="1"/>
          </p:cNvSpPr>
          <p:nvPr>
            <p:ph type="body" idx="29" hasCustomPrompt="1"/>
          </p:nvPr>
        </p:nvSpPr>
        <p:spPr>
          <a:xfrm>
            <a:off x="8160395" y="1332866"/>
            <a:ext cx="3344331" cy="823912"/>
          </a:xfrm>
        </p:spPr>
        <p:txBody>
          <a:bodyPr anchor="ctr">
            <a:normAutofit/>
          </a:bodyPr>
          <a:lstStyle>
            <a:lvl1pPr marL="0" indent="0" algn="ctr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Header 3</a:t>
            </a:r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548B8AC7-80C6-5803-9E64-E85815F807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64008"/>
            <a:ext cx="10515600" cy="749808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dirty="0"/>
              <a:t>Three Columns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ABA1CF92-8D38-7234-76CB-C7BA164BD52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87274" y="2508822"/>
            <a:ext cx="3344331" cy="3680841"/>
          </a:xfrm>
        </p:spPr>
        <p:txBody>
          <a:bodyPr/>
          <a:lstStyle>
            <a:lvl1pPr marL="457200" indent="-457200">
              <a:buClr>
                <a:srgbClr val="003493"/>
              </a:buClr>
              <a:buFont typeface="Wingdings" pitchFamily="2" charset="2"/>
              <a:buChar char="§"/>
              <a:defRPr sz="3000"/>
            </a:lvl1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B614B08-ACDB-C5C2-6B12-5A8FD6B727B2}"/>
              </a:ext>
            </a:extLst>
          </p:cNvPr>
          <p:cNvSpPr>
            <a:spLocks noGrp="1"/>
          </p:cNvSpPr>
          <p:nvPr>
            <p:ph sz="half" idx="30" hasCustomPrompt="1"/>
          </p:nvPr>
        </p:nvSpPr>
        <p:spPr>
          <a:xfrm>
            <a:off x="4424138" y="2518379"/>
            <a:ext cx="3344331" cy="3680841"/>
          </a:xfrm>
        </p:spPr>
        <p:txBody>
          <a:bodyPr/>
          <a:lstStyle>
            <a:lvl1pPr marL="457200" indent="-457200">
              <a:buClr>
                <a:srgbClr val="003493"/>
              </a:buClr>
              <a:buFont typeface="Wingdings" pitchFamily="2" charset="2"/>
              <a:buChar char="§"/>
              <a:defRPr sz="3000"/>
            </a:lvl1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6C010BC8-50CB-37DF-F774-50B268CAA7E9}"/>
              </a:ext>
            </a:extLst>
          </p:cNvPr>
          <p:cNvSpPr>
            <a:spLocks noGrp="1"/>
          </p:cNvSpPr>
          <p:nvPr>
            <p:ph sz="half" idx="31" hasCustomPrompt="1"/>
          </p:nvPr>
        </p:nvSpPr>
        <p:spPr>
          <a:xfrm>
            <a:off x="8195357" y="2541687"/>
            <a:ext cx="3344331" cy="3680841"/>
          </a:xfrm>
        </p:spPr>
        <p:txBody>
          <a:bodyPr/>
          <a:lstStyle>
            <a:lvl1pPr marL="457200" indent="-457200">
              <a:buClr>
                <a:srgbClr val="003493"/>
              </a:buClr>
              <a:buFont typeface="Wingdings" pitchFamily="2" charset="2"/>
              <a:buChar char="§"/>
              <a:defRPr sz="3000"/>
            </a:lvl1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18357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bg2"/>
                </a:solidFill>
              </a:defRPr>
            </a:lvl1pPr>
            <a:lvl2pPr>
              <a:defRPr sz="2400">
                <a:solidFill>
                  <a:schemeClr val="bg2"/>
                </a:solidFill>
              </a:defRPr>
            </a:lvl2pPr>
            <a:lvl3pPr>
              <a:defRPr sz="2000">
                <a:solidFill>
                  <a:schemeClr val="bg2"/>
                </a:solidFill>
              </a:defRPr>
            </a:lvl3pPr>
            <a:lvl4pPr>
              <a:defRPr sz="1800">
                <a:solidFill>
                  <a:schemeClr val="bg2"/>
                </a:solidFill>
              </a:defRPr>
            </a:lvl4pPr>
            <a:lvl5pPr>
              <a:defRPr sz="1800">
                <a:solidFill>
                  <a:schemeClr val="bg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>
                <a:solidFill>
                  <a:schemeClr val="bg2"/>
                </a:solidFill>
              </a:defRPr>
            </a:lvl1pPr>
            <a:lvl2pPr>
              <a:defRPr sz="2400">
                <a:solidFill>
                  <a:schemeClr val="bg2"/>
                </a:solidFill>
              </a:defRPr>
            </a:lvl2pPr>
            <a:lvl3pPr>
              <a:defRPr sz="2000">
                <a:solidFill>
                  <a:schemeClr val="bg2"/>
                </a:solidFill>
              </a:defRPr>
            </a:lvl3pPr>
            <a:lvl4pPr>
              <a:defRPr sz="1800">
                <a:solidFill>
                  <a:schemeClr val="bg2"/>
                </a:solidFill>
              </a:defRPr>
            </a:lvl4pPr>
            <a:lvl5pPr>
              <a:defRPr sz="1800">
                <a:solidFill>
                  <a:schemeClr val="bg2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solidFill>
                  <a:schemeClr val="bg2"/>
                </a:solidFill>
              </a:defRPr>
            </a:lvl1pPr>
            <a:lvl2pPr>
              <a:defRPr sz="2000">
                <a:solidFill>
                  <a:schemeClr val="bg2"/>
                </a:solidFill>
              </a:defRPr>
            </a:lvl2pPr>
            <a:lvl3pPr>
              <a:defRPr sz="1800">
                <a:solidFill>
                  <a:schemeClr val="bg2"/>
                </a:solidFill>
              </a:defRPr>
            </a:lvl3pPr>
            <a:lvl4pPr>
              <a:defRPr sz="1600">
                <a:solidFill>
                  <a:schemeClr val="bg2"/>
                </a:solidFill>
              </a:defRPr>
            </a:lvl4pPr>
            <a:lvl5pPr>
              <a:defRPr sz="1600">
                <a:solidFill>
                  <a:schemeClr val="bg2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1878EB-A8DD-4431-B973-50CADEEF8E26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0113AC-621E-4D05-85FB-13D74C1C3F39}" type="datetimeFigureOut">
              <a:rPr lang="en-US" smtClean="0"/>
              <a:pPr/>
              <a:t>9/5/2025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94832" y="631931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Science you can see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E8B0BAC-EBF8-72A7-BF19-9243BE284F02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147300" y="5715000"/>
            <a:ext cx="1755865" cy="69536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3" r:id="rId12"/>
    <p:sldLayoutId id="2147483664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2BC99-F360-CCAE-AD4B-CA246926B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274638"/>
            <a:ext cx="11506200" cy="1143000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Motivations for development of a new cuvette design</a:t>
            </a:r>
            <a:b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endParaRPr 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1106D5-CF39-A04A-72DC-46305CA16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66800"/>
            <a:ext cx="11506200" cy="50292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We have found that the cuvettes for both the benchtop and V5 </a:t>
            </a:r>
            <a:r>
              <a:rPr lang="en-US" dirty="0" err="1"/>
              <a:t>mesospim</a:t>
            </a:r>
            <a:r>
              <a:rPr lang="en-US" dirty="0"/>
              <a:t> are a limiting factor for its general use both in individual labs and in a core environment for many reasons.</a:t>
            </a:r>
          </a:p>
          <a:p>
            <a:pPr lvl="1"/>
            <a:r>
              <a:rPr lang="en-US" dirty="0"/>
              <a:t>The solutions that are used for imaging are commonly not “pleasant” or may be corrosive to the microscopes if they spill (DBE, BABB) and users are clumsy</a:t>
            </a:r>
          </a:p>
          <a:p>
            <a:pPr lvl="1"/>
            <a:r>
              <a:rPr lang="en-US" dirty="0"/>
              <a:t>The current quartz cuvettes are expensive and unless “custom” are generally too small for larger samples</a:t>
            </a:r>
          </a:p>
          <a:p>
            <a:pPr lvl="1"/>
            <a:r>
              <a:rPr lang="en-US" dirty="0"/>
              <a:t>Correcting for Astigmatism and moving/exchanging cuvettes is difficult</a:t>
            </a:r>
          </a:p>
          <a:p>
            <a:pPr lvl="1"/>
            <a:r>
              <a:rPr lang="en-US" dirty="0"/>
              <a:t>Ideally we should be able to have many cuvettes with a storage solution that minimizes the chance of cross contamination or spilling.</a:t>
            </a:r>
          </a:p>
          <a:p>
            <a:pPr lvl="1"/>
            <a:r>
              <a:rPr lang="en-US" dirty="0"/>
              <a:t>The walls of the quartz and glass cuvettes are quite thick so any RI mismatch issues are exaggerated</a:t>
            </a:r>
          </a:p>
          <a:p>
            <a:pPr lvl="1"/>
            <a:r>
              <a:rPr lang="en-US" dirty="0"/>
              <a:t>Did I say they are expensive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008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7DA8E6E-F59B-50E4-3A5E-EB70ECC90B84}"/>
              </a:ext>
            </a:extLst>
          </p:cNvPr>
          <p:cNvSpPr txBox="1"/>
          <p:nvPr/>
        </p:nvSpPr>
        <p:spPr>
          <a:xfrm>
            <a:off x="457200" y="304800"/>
            <a:ext cx="10515600" cy="1345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15000"/>
              </a:lnSpc>
              <a:spcAft>
                <a:spcPts val="800"/>
              </a:spcAft>
              <a:buNone/>
            </a:pPr>
            <a:r>
              <a:rPr lang="en-US" sz="2400" kern="100" dirty="0">
                <a:solidFill>
                  <a:schemeClr val="tx2">
                    <a:lumMod val="50000"/>
                    <a:lumOff val="50000"/>
                  </a:schemeClr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Ideally the Cuvette design should be very inexpensive, easily exchanged, difficult to spill, able to accommodate larger samples, and have minimal effect on the light sheet path through the sample.</a:t>
            </a:r>
          </a:p>
        </p:txBody>
      </p:sp>
      <p:pic>
        <p:nvPicPr>
          <p:cNvPr id="11" name="PXL_20250902_171114347">
            <a:hlinkClick r:id="" action="ppaction://media"/>
            <a:extLst>
              <a:ext uri="{FF2B5EF4-FFF2-40B4-BE49-F238E27FC236}">
                <a16:creationId xmlns:a16="http://schemas.microsoft.com/office/drawing/2014/main" id="{CE089381-CF74-558A-5E7C-11FC3E8BBB2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6683552" y="707392"/>
            <a:ext cx="3930299" cy="6934202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12F9DAE-7B5A-920B-5B6A-D13C55B829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8600" y="1752600"/>
            <a:ext cx="4724400" cy="5105400"/>
          </a:xfrm>
        </p:spPr>
        <p:txBody>
          <a:bodyPr>
            <a:normAutofit lnSpcReduction="10000"/>
          </a:bodyPr>
          <a:lstStyle/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en-US" sz="2400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Our design uses </a:t>
            </a:r>
          </a:p>
          <a:p>
            <a:pPr marL="342900" marR="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conventional 3D printing </a:t>
            </a:r>
          </a:p>
          <a:p>
            <a:pPr marL="342900" marR="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inexpensive camera mounts such that quick exchange and storage of cuvettes is possible, </a:t>
            </a:r>
          </a:p>
          <a:p>
            <a:pPr marL="342900" marR="0" lvl="0" indent="-342900">
              <a:lnSpc>
                <a:spcPct val="115000"/>
              </a:lnSpc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there is no possibility for astigmatism, </a:t>
            </a:r>
          </a:p>
          <a:p>
            <a:pPr marL="342900" marR="0" lvl="0" indent="-342900">
              <a:lnSpc>
                <a:spcPct val="115000"/>
              </a:lnSpc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US" sz="2400" kern="100" dirty="0">
                <a:solidFill>
                  <a:schemeClr val="bg1"/>
                </a:solidFill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it is  possible to minimize spherical aberration by correct cuvette placement in the imaging optical path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77410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6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158DA-4E32-CEA2-A4A0-7FD1A0A28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Cuvette #1 design</a:t>
            </a:r>
          </a:p>
        </p:txBody>
      </p:sp>
      <p:pic>
        <p:nvPicPr>
          <p:cNvPr id="5" name="Pxl 20250806 140201241">
            <a:hlinkClick r:id="" action="ppaction://media"/>
            <a:extLst>
              <a:ext uri="{FF2B5EF4-FFF2-40B4-BE49-F238E27FC236}">
                <a16:creationId xmlns:a16="http://schemas.microsoft.com/office/drawing/2014/main" id="{1706004E-FB24-664C-A65D-0071BFBC82D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34400" y="0"/>
            <a:ext cx="3581400" cy="6366742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4D550-9E88-B1BB-1EE5-C4DAEBF0E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3400" y="1981200"/>
            <a:ext cx="4343400" cy="4800600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Printed with Formlabs4 printer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Printed with Clear V5 resin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Supports are removed and the resin cured (essential)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 post mount is tapped after the cuvette is printed and cured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We use 100% silicone to adhere the windows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Windows are 50x25 (double wide) super-frost slides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We have had only one fail after 2 months in DBE due to poor silicone use.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Design is available on Image SC forum.</a:t>
            </a:r>
            <a:endParaRPr lang="en-US" sz="22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706F3EB-C208-3C91-D9E2-E9704ED3B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5000" y="3276600"/>
            <a:ext cx="2493818" cy="34290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1ECBC4F-58B4-B63F-7F9B-A18F8EBDAA99}"/>
              </a:ext>
            </a:extLst>
          </p:cNvPr>
          <p:cNvGrpSpPr/>
          <p:nvPr/>
        </p:nvGrpSpPr>
        <p:grpSpPr>
          <a:xfrm>
            <a:off x="443443" y="135467"/>
            <a:ext cx="7771202" cy="2935566"/>
            <a:chOff x="443443" y="135467"/>
            <a:chExt cx="7771202" cy="293556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DAA6A2A-362B-D78A-4543-7D016254DE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715000" y="135467"/>
              <a:ext cx="2499645" cy="2935566"/>
            </a:xfrm>
            <a:prstGeom prst="rect">
              <a:avLst/>
            </a:prstGeom>
          </p:spPr>
        </p:pic>
        <p:sp>
          <p:nvSpPr>
            <p:cNvPr id="10" name="Text Placeholder 3">
              <a:extLst>
                <a:ext uri="{FF2B5EF4-FFF2-40B4-BE49-F238E27FC236}">
                  <a16:creationId xmlns:a16="http://schemas.microsoft.com/office/drawing/2014/main" id="{B77F6D63-6C8F-6827-0FEE-CB3DFB8DE6F6}"/>
                </a:ext>
              </a:extLst>
            </p:cNvPr>
            <p:cNvSpPr txBox="1">
              <a:spLocks/>
            </p:cNvSpPr>
            <p:nvPr/>
          </p:nvSpPr>
          <p:spPr>
            <a:xfrm>
              <a:off x="443443" y="1460500"/>
              <a:ext cx="4343400" cy="520700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l" defTabSz="914400" rtl="0" eaLnBrk="1" latinLnBrk="0" hangingPunct="1">
                <a:spcBef>
                  <a:spcPct val="20000"/>
                </a:spcBef>
                <a:buFont typeface="Arial" pitchFamily="34" charset="0"/>
                <a:buNone/>
                <a:defRPr sz="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en-US" sz="2400" dirty="0">
                  <a:solidFill>
                    <a:schemeClr val="bg1"/>
                  </a:solidFill>
                </a:rPr>
                <a:t>Designed in SolidWorks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06402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7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9" fill="hold">
                      <p:stCondLst>
                        <p:cond delay="0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8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9467EC-F323-3380-4E3D-593C5126A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EDC87-EE73-85ED-1CFD-50921BE03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Cuvettes #2 Mounting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3E2C99-509A-55DF-C512-0E7247455D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2243" y="1436989"/>
            <a:ext cx="4343400" cy="182880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Needed to have easy cuvette exchange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Used conventional quick release camera mounts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FFE44C1-E716-837E-C9D7-216BD445E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267" y="76200"/>
            <a:ext cx="2864816" cy="38100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202311C-044F-5D7E-3A01-E62A95144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0" y="84667"/>
            <a:ext cx="4011084" cy="2256235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C3B25A1F-452B-74CC-C218-BAA727A9B837}"/>
              </a:ext>
            </a:extLst>
          </p:cNvPr>
          <p:cNvSpPr/>
          <p:nvPr/>
        </p:nvSpPr>
        <p:spPr>
          <a:xfrm rot="10800000">
            <a:off x="6477000" y="1066800"/>
            <a:ext cx="1371600" cy="6858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D1705A0-01D5-67CE-AA42-B42416B31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01000" y="2438400"/>
            <a:ext cx="4113843" cy="28956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F83C70D-3EEE-BC1F-E56F-5BC3078B63E9}"/>
              </a:ext>
            </a:extLst>
          </p:cNvPr>
          <p:cNvSpPr txBox="1"/>
          <p:nvPr/>
        </p:nvSpPr>
        <p:spPr>
          <a:xfrm>
            <a:off x="522243" y="2980892"/>
            <a:ext cx="36575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Quick release mounts used for Cuvette storage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534D234-562A-1434-3DA5-E9EB235264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15569" y="4054111"/>
            <a:ext cx="5240866" cy="2751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6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8D231BE-5BE1-0C48-4DE0-473301CCD0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5549" y="-33867"/>
            <a:ext cx="375583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FB28F0-5369-00AC-0504-838721C7B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7800" y="69851"/>
            <a:ext cx="3733799" cy="1162050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Cuvette#3 exchange 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4323C6-8EF1-BEA1-771C-E74E40FA81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881086" y="5147737"/>
            <a:ext cx="4011084" cy="469899"/>
          </a:xfrm>
        </p:spPr>
        <p:txBody>
          <a:bodyPr>
            <a:normAutofit fontScale="85000" lnSpcReduction="10000"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Cuvette track is conventional 80/20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2011623B-C9B3-660B-6C39-50DC79ED9A66}"/>
              </a:ext>
            </a:extLst>
          </p:cNvPr>
          <p:cNvSpPr/>
          <p:nvPr/>
        </p:nvSpPr>
        <p:spPr>
          <a:xfrm rot="10800000">
            <a:off x="7001933" y="5486401"/>
            <a:ext cx="1371600" cy="99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BA10D582-18F6-FA70-DB5C-3DF39F60529C}"/>
              </a:ext>
            </a:extLst>
          </p:cNvPr>
          <p:cNvSpPr/>
          <p:nvPr/>
        </p:nvSpPr>
        <p:spPr>
          <a:xfrm rot="10800000">
            <a:off x="8458200" y="3810000"/>
            <a:ext cx="1371600" cy="9906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2DF84A-C724-6221-34C4-4F5175C33110}"/>
              </a:ext>
            </a:extLst>
          </p:cNvPr>
          <p:cNvSpPr txBox="1"/>
          <p:nvPr/>
        </p:nvSpPr>
        <p:spPr>
          <a:xfrm>
            <a:off x="9067800" y="3579167"/>
            <a:ext cx="25266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With a locking arm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3AD428-ACF9-ED06-0634-70DF148BD7E2}"/>
              </a:ext>
            </a:extLst>
          </p:cNvPr>
          <p:cNvSpPr txBox="1"/>
          <p:nvPr/>
        </p:nvSpPr>
        <p:spPr>
          <a:xfrm>
            <a:off x="0" y="118533"/>
            <a:ext cx="2819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Cuvettes slide snugly between the two illumination lenses and the back plate ensures they are vertical</a:t>
            </a:r>
          </a:p>
          <a:p>
            <a:r>
              <a:rPr lang="en-US" sz="2400" dirty="0">
                <a:solidFill>
                  <a:schemeClr val="bg1"/>
                </a:solidFill>
              </a:rPr>
              <a:t>No Pitch/Yaw </a:t>
            </a:r>
            <a:r>
              <a:rPr lang="en-US" sz="2400" dirty="0" err="1">
                <a:solidFill>
                  <a:schemeClr val="bg1"/>
                </a:solidFill>
              </a:rPr>
              <a:t>etc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17" name="Pxl 20250805 154102898">
            <a:hlinkClick r:id="" action="ppaction://media"/>
            <a:extLst>
              <a:ext uri="{FF2B5EF4-FFF2-40B4-BE49-F238E27FC236}">
                <a16:creationId xmlns:a16="http://schemas.microsoft.com/office/drawing/2014/main" id="{8D7E729E-C71C-D00C-765E-D8747998CC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68646" y="730250"/>
            <a:ext cx="2561589" cy="4553936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C14CDAC2-6B93-4205-35AA-BECA02A2334B}"/>
              </a:ext>
            </a:extLst>
          </p:cNvPr>
          <p:cNvGrpSpPr/>
          <p:nvPr/>
        </p:nvGrpSpPr>
        <p:grpSpPr>
          <a:xfrm>
            <a:off x="22772" y="2839437"/>
            <a:ext cx="2241926" cy="3637565"/>
            <a:chOff x="22772" y="2839437"/>
            <a:chExt cx="2241926" cy="3637565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4BAC1C0-72D2-8857-B0EC-069F1BCAF8E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2772" y="2839437"/>
              <a:ext cx="2241926" cy="2444749"/>
            </a:xfrm>
            <a:prstGeom prst="rect">
              <a:avLst/>
            </a:prstGeom>
          </p:spPr>
        </p:pic>
        <p:sp>
          <p:nvSpPr>
            <p:cNvPr id="18" name="Arrow: Down 17">
              <a:extLst>
                <a:ext uri="{FF2B5EF4-FFF2-40B4-BE49-F238E27FC236}">
                  <a16:creationId xmlns:a16="http://schemas.microsoft.com/office/drawing/2014/main" id="{5DCFF6A4-E4CD-0E59-A17C-86A30C95B9D7}"/>
                </a:ext>
              </a:extLst>
            </p:cNvPr>
            <p:cNvSpPr/>
            <p:nvPr/>
          </p:nvSpPr>
          <p:spPr>
            <a:xfrm rot="10800000">
              <a:off x="295334" y="5029200"/>
              <a:ext cx="381000" cy="1447802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Arrow: Down 18">
              <a:extLst>
                <a:ext uri="{FF2B5EF4-FFF2-40B4-BE49-F238E27FC236}">
                  <a16:creationId xmlns:a16="http://schemas.microsoft.com/office/drawing/2014/main" id="{A77FF69B-C035-1DF7-C60B-7099893C643B}"/>
                </a:ext>
              </a:extLst>
            </p:cNvPr>
            <p:cNvSpPr/>
            <p:nvPr/>
          </p:nvSpPr>
          <p:spPr>
            <a:xfrm rot="10800000">
              <a:off x="1780545" y="5012267"/>
              <a:ext cx="381000" cy="1447802"/>
            </a:xfrm>
            <a:prstGeom prst="down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85887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4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  <p:bldLst>
      <p:bldP spid="4" grpId="0" build="p"/>
      <p:bldP spid="7" grpId="0" animBg="1"/>
      <p:bldP spid="11" grpId="0" animBg="1"/>
      <p:bldP spid="13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BB3D2-2266-C884-B3AF-006969A82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1" y="273050"/>
            <a:ext cx="3581399" cy="1162050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Cuvette #4 positioning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0A8711-BFEB-9A4D-5E13-D378C33BD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3581399" cy="4813299"/>
          </a:xfrm>
        </p:spPr>
        <p:txBody>
          <a:bodyPr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To minimize SA with air lenses it is important to have as little transition fluid between the lens and the sample. Because the cuvettes slide and keep orientation this is easy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C969597-2620-4C2A-862E-71F7DBA6CC4C}"/>
              </a:ext>
            </a:extLst>
          </p:cNvPr>
          <p:cNvGrpSpPr/>
          <p:nvPr/>
        </p:nvGrpSpPr>
        <p:grpSpPr>
          <a:xfrm>
            <a:off x="4571235" y="533400"/>
            <a:ext cx="3581400" cy="3850583"/>
            <a:chOff x="4571235" y="533400"/>
            <a:chExt cx="3581400" cy="385058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A06CD28-C5E5-708A-91EA-B20D5F66E58E}"/>
                </a:ext>
              </a:extLst>
            </p:cNvPr>
            <p:cNvSpPr txBox="1"/>
            <p:nvPr/>
          </p:nvSpPr>
          <p:spPr>
            <a:xfrm>
              <a:off x="4571235" y="2998988"/>
              <a:ext cx="358140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Sample in cuvette in microscope, illuminate the </a:t>
              </a:r>
              <a:r>
                <a:rPr lang="en-US" sz="2800" dirty="0" err="1">
                  <a:solidFill>
                    <a:schemeClr val="bg1"/>
                  </a:solidFill>
                </a:rPr>
                <a:t>bak</a:t>
              </a:r>
              <a:r>
                <a:rPr lang="en-US" sz="2800" dirty="0">
                  <a:solidFill>
                    <a:schemeClr val="bg1"/>
                  </a:solidFill>
                </a:rPr>
                <a:t> of the sample</a:t>
              </a:r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150A073-C0C9-6EC5-E0D7-4B367ACF14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00600" y="533400"/>
              <a:ext cx="2393434" cy="2271774"/>
            </a:xfrm>
            <a:prstGeom prst="rect">
              <a:avLst/>
            </a:prstGeom>
          </p:spPr>
        </p:pic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5F0D66EB-9124-0E87-E564-9C253D52F42C}"/>
                </a:ext>
              </a:extLst>
            </p:cNvPr>
            <p:cNvSpPr/>
            <p:nvPr/>
          </p:nvSpPr>
          <p:spPr>
            <a:xfrm>
              <a:off x="5562600" y="1435100"/>
              <a:ext cx="914400" cy="317500"/>
            </a:xfrm>
            <a:prstGeom prst="rightArrow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</p:grp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49DBE91-8782-2CE8-3316-A0C0DFBBFC2E}"/>
              </a:ext>
            </a:extLst>
          </p:cNvPr>
          <p:cNvSpPr/>
          <p:nvPr/>
        </p:nvSpPr>
        <p:spPr>
          <a:xfrm>
            <a:off x="7373949" y="1193800"/>
            <a:ext cx="812553" cy="80010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6ED6F9F-1BFC-C616-3438-1DF24095068E}"/>
              </a:ext>
            </a:extLst>
          </p:cNvPr>
          <p:cNvGrpSpPr/>
          <p:nvPr/>
        </p:nvGrpSpPr>
        <p:grpSpPr>
          <a:xfrm>
            <a:off x="8241512" y="396875"/>
            <a:ext cx="4026688" cy="4904204"/>
            <a:chOff x="8241512" y="396875"/>
            <a:chExt cx="4026688" cy="4904204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D96AB99F-55B3-3618-3AE4-7039D2EA0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241512" y="396875"/>
              <a:ext cx="3496895" cy="239395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426FD7B-4288-F9F3-B508-7E4F4143E768}"/>
                </a:ext>
              </a:extLst>
            </p:cNvPr>
            <p:cNvSpPr txBox="1"/>
            <p:nvPr/>
          </p:nvSpPr>
          <p:spPr>
            <a:xfrm>
              <a:off x="8382000" y="3054310"/>
              <a:ext cx="3886200" cy="2246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move cuvette back so its almost touching the sample and maximize the air gap</a:t>
              </a:r>
            </a:p>
            <a:p>
              <a:endParaRPr lang="en-US" sz="2800" dirty="0">
                <a:solidFill>
                  <a:schemeClr val="bg1"/>
                </a:solidFill>
              </a:endParaRPr>
            </a:p>
          </p:txBody>
        </p:sp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35DDEEB8-10CB-B372-2579-2502879E5C0A}"/>
                </a:ext>
              </a:extLst>
            </p:cNvPr>
            <p:cNvSpPr/>
            <p:nvPr/>
          </p:nvSpPr>
          <p:spPr>
            <a:xfrm rot="10800000">
              <a:off x="8618359" y="2347851"/>
              <a:ext cx="1371600" cy="442974"/>
            </a:xfrm>
            <a:prstGeom prst="rightArrow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5E4F149-C625-E1F2-B114-84F73DCE227C}"/>
              </a:ext>
            </a:extLst>
          </p:cNvPr>
          <p:cNvSpPr txBox="1"/>
          <p:nvPr/>
        </p:nvSpPr>
        <p:spPr>
          <a:xfrm>
            <a:off x="4648200" y="5029200"/>
            <a:ext cx="6019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Refocus the sample and image.  Because the cuvette is essentially locked in XYZ the ETLs will be pretty much unchanged but focus will need to be reset</a:t>
            </a:r>
          </a:p>
        </p:txBody>
      </p:sp>
    </p:spTree>
    <p:extLst>
      <p:ext uri="{BB962C8B-B14F-4D97-AF65-F5344CB8AC3E}">
        <p14:creationId xmlns:p14="http://schemas.microsoft.com/office/powerpoint/2010/main" val="173527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9ef9f489-e0a0-4eeb-87cc-3a526112fd0d}" enabled="0" method="" siteId="{9ef9f489-e0a0-4eeb-87cc-3a526112fd0d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12905</TotalTime>
  <Words>457</Words>
  <Application>Microsoft Office PowerPoint</Application>
  <PresentationFormat>Widescreen</PresentationFormat>
  <Paragraphs>38</Paragraphs>
  <Slides>6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Motivations for development of a new cuvette design </vt:lpstr>
      <vt:lpstr>PowerPoint Presentation</vt:lpstr>
      <vt:lpstr>Cuvette #1 design</vt:lpstr>
      <vt:lpstr>Cuvettes #2 Mounting</vt:lpstr>
      <vt:lpstr>Cuvette#3 exchange  </vt:lpstr>
      <vt:lpstr>Cuvette #4 positioning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Tissue, Big Data, Big Questions: Part 1: light sheet</dc:title>
  <dc:creator>simon watkins</dc:creator>
  <cp:lastModifiedBy>simon watkins</cp:lastModifiedBy>
  <cp:revision>15</cp:revision>
  <dcterms:created xsi:type="dcterms:W3CDTF">2019-04-23T12:07:38Z</dcterms:created>
  <dcterms:modified xsi:type="dcterms:W3CDTF">2025-09-05T13:31:51Z</dcterms:modified>
</cp:coreProperties>
</file>